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74" r:id="rId10"/>
    <p:sldId id="264" r:id="rId11"/>
    <p:sldId id="265" r:id="rId12"/>
    <p:sldId id="266" r:id="rId13"/>
    <p:sldId id="267" r:id="rId14"/>
    <p:sldId id="272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CC00"/>
    <a:srgbClr val="FF0066"/>
    <a:srgbClr val="FF0000"/>
    <a:srgbClr val="008000"/>
    <a:srgbClr val="CC3300"/>
    <a:srgbClr val="00FF00"/>
    <a:srgbClr val="0000CC"/>
    <a:srgbClr val="6600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1E61F-16B4-4C07-B31E-29D6FE065118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9F400-0CF4-4027-80FF-5E25167F0F8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2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76000">
              <a:srgbClr val="FFCC00"/>
            </a:gs>
            <a:gs pos="94000">
              <a:srgbClr val="FF0300"/>
            </a:gs>
            <a:gs pos="100000">
              <a:srgbClr val="FF0000">
                <a:alpha val="6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20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55576" y="260648"/>
            <a:ext cx="7821181" cy="25202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Najskuteczniejsze diety </a:t>
            </a:r>
            <a:endParaRPr lang="pl-P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Obraz 4" descr="paul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852936"/>
            <a:ext cx="4752528" cy="36724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pole tekstowe 5"/>
          <p:cNvSpPr txBox="1"/>
          <p:nvPr/>
        </p:nvSpPr>
        <p:spPr>
          <a:xfrm>
            <a:off x="7092280" y="5805264"/>
            <a:ext cx="20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Sandra Chmielewska</a:t>
            </a:r>
            <a:br>
              <a:rPr lang="pl-PL" b="1" dirty="0" smtClean="0"/>
            </a:br>
            <a:r>
              <a:rPr lang="pl-PL" b="1" dirty="0" smtClean="0"/>
              <a:t> kl</a:t>
            </a:r>
            <a:r>
              <a:rPr lang="pl-PL" b="1" dirty="0" smtClean="0"/>
              <a:t>.</a:t>
            </a:r>
            <a:r>
              <a:rPr lang="pl-PL" b="1" dirty="0" smtClean="0"/>
              <a:t> IV TH</a:t>
            </a:r>
            <a:endParaRPr lang="pl-PL" b="1" dirty="0"/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88640"/>
            <a:ext cx="84720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DIETA KOPENHASKA</a:t>
            </a:r>
            <a:b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(szwedzka, trzynastodniowa)</a:t>
            </a:r>
            <a:endParaRPr lang="pl-P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2060848"/>
            <a:ext cx="874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Dieta ta pozwala na szybkie zrzucenie około </a:t>
            </a:r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5-8 kilogramów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Tak zadowalające efekty uzyskiwane w zaledwie kilkanaście dni możliwe są ze względu na to, iż dieta ta jest niskowęglowodanowa i niskokaloryczna. Ilość kalorii, jaką każdego dnia dostarczyć można organizmowi to </a:t>
            </a:r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zaledwie 500-600 kalorii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Dieta szwedzka zaliczana jest do ekstremalnie restrykcyjnych i ma na celu usprawnienie przemiany materii. Bardzo istotne jest to, by nie stosować jej dłużej niż przez przewidziane 13 dni, gdyż może to doprowadzić do poważnego niedoboru minerałów i witamin i bardzo niekorzystnie odbić się na naszym zdrowiu.</a:t>
            </a:r>
            <a:endParaRPr lang="pl-PL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40466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Efekty odchudzania utrzymują się zazwyczaj przez okres dwóch lat jednak dość często powrót do dawnych nawyków żywieniowych powoduje wystąpienie efektu jo-jo.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Ideą diety kopenhaskiej jest usprawnienie metabolizmu oraz zaszczepienie właściwych nawyków żywieniowych – eliminowania z menu produktów nadmiernie kalorycznych, spożywania niewielkich porcji o stałych porach, co pozwala uniknąć podjadania, picia dużych ilości płynów, najlepiej niegazowanej wody mineralnej itp.</a:t>
            </a:r>
            <a:endParaRPr lang="pl-PL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Obraz 2" descr="tets_wody_2011_foto_na_str_glow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941168"/>
            <a:ext cx="2952328" cy="19168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Obraz 3" descr="pobrane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869160"/>
            <a:ext cx="3528392" cy="19888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91680" y="836712"/>
            <a:ext cx="6480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Ze względu na niska kaloryczność przyjmowanych posiłków dieta nie jest zalecana wszystkim.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Diety nigdy nie powinny stosować osoby: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 problemami żołądkowymi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 chorobami nerek 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 nadciśnieniem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kobiety w ciąży oraz karmiące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pracujące fizycznie 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aktywnie uprawiające sporty. </a:t>
            </a:r>
            <a:endParaRPr lang="pl-PL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Obraz 2" descr="pobrane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221088"/>
            <a:ext cx="1905000" cy="24098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Obraz 3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5301208"/>
            <a:ext cx="3275856" cy="131102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Obraz 4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1728192" cy="2376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Obraz 5" descr="pobrane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19864" y="1196752"/>
            <a:ext cx="1224136" cy="19888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47664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00CC00"/>
                </a:solidFill>
                <a:latin typeface="Britannic Bold" pitchFamily="34" charset="0"/>
              </a:rPr>
              <a:t>Przykładowy jadłospis </a:t>
            </a:r>
            <a:endParaRPr lang="pl-PL" sz="3600" b="1" dirty="0">
              <a:solidFill>
                <a:srgbClr val="00CC00"/>
              </a:solidFill>
              <a:latin typeface="Britannic Bold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196752"/>
            <a:ext cx="55446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Śniadanie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1 kubek czarnej kawy, 1 kostka cukru</a:t>
            </a:r>
          </a:p>
        </p:txBody>
      </p:sp>
      <p:pic>
        <p:nvPicPr>
          <p:cNvPr id="5" name="Obraz 4" descr="pobrane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124744"/>
            <a:ext cx="2016224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07704" y="2924944"/>
            <a:ext cx="49685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Obiad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2 jajka na twardo, pół paczki (szklanka) gotowanego szpinaku lub brokułów, 1 pomidor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pobrane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212976"/>
            <a:ext cx="2105025" cy="15121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Obraz 8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212976"/>
            <a:ext cx="1739205" cy="1314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4941168"/>
            <a:ext cx="54726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Kolacja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1 duży befsztyk wołowy (200 g), 5 liści sałaty z łyżką oliwy z oliwek i sokiem z cytryny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 descr="pobrane (1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5085184"/>
            <a:ext cx="1907704" cy="13525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Obraz 11" descr="images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8104" y="5373216"/>
            <a:ext cx="1584176" cy="1268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1025" grpId="0" build="allAtOnce"/>
      <p:bldP spid="1026" grpId="0" build="allAtOnce"/>
      <p:bldP spid="102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67744" y="0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CC00"/>
                </a:solidFill>
                <a:latin typeface="Britannic Bold" pitchFamily="34" charset="0"/>
              </a:rPr>
              <a:t>WADY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90872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dieta nie dostarcza odpowiedniej podaży składników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nie uwzględnia indywidualnego zapotrzebowania na energię, białko, tłuszcz, węglowodany oraz witaminy i składniki mineralne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może powodować efekt jo-jo., ponieważ po jej zakończeniu możemy mieć większą ochotę na produkty zakazane (głównie węglowodany)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dieta ma niską zawartość błonnika oraz nie uwzględnia odpowiedniej podaży produktów zbożowych pełnoziarnistych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dieta kopenhaska może powodować nudności, spadek energii oraz obniżenie samopoczucia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posiłki są monotonne i ubogie w wartość odżywczą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śniadanie składające się z kawy i cukru nie jest zalecane</a:t>
            </a: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072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-459432"/>
            <a:ext cx="7440780" cy="20162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DIETA DUKANA</a:t>
            </a:r>
            <a:b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(proteinowa, białkowa)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2564904"/>
            <a:ext cx="77768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Dieta Dukana charakteryzuje się przede wszystkim dość dużą zawartością białka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diecie. Najważniejszą cechą protein jest jednak niewątpliwie fakt, że posiadają one zdolności odchudzające, szybko więc pomagają gubić zbędne oraz niechciane przez nas kilogramy.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99592" y="4437112"/>
            <a:ext cx="8244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Obraz 4" descr="pobrane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5229200"/>
            <a:ext cx="1917898" cy="13902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az 5" descr="pobrane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301208"/>
            <a:ext cx="1890911" cy="1340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 descr="pobrane (1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5301208"/>
            <a:ext cx="2619375" cy="13110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1340768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Dieta proteinowa jest dość specyficzną kuracją odchudzającą, bowiem składa się z kilku faz, które trzeba przejść, by móc zauważyć w ogóle jakiekolwiek efekty.  Zdecydowanie najtrudniejszy wydaje się być pierwszy etap odchudzania, gdyż polega on w dużym stopniu właściwie na żywieniu się samym białkiem. Dopiero w kolejnej fazie możemy do naszego jadłospisu włączyć warzywa. Poszczególnych etapów diety nie należy przeciągać, wówczas bowiem możemy osiągnąć zupełnie odwrotny efekt od zamierzonego.</a:t>
            </a:r>
            <a:endParaRPr lang="pl-PL" sz="2200" dirty="0"/>
          </a:p>
        </p:txBody>
      </p:sp>
      <p:pic>
        <p:nvPicPr>
          <p:cNvPr id="6" name="Obraz 5" descr="pobrane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653136"/>
            <a:ext cx="3196580" cy="1847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Obraz 6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157192"/>
            <a:ext cx="1224136" cy="14401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Obraz 7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88640"/>
            <a:ext cx="1944216" cy="10081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Obraz 8" descr="images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4941168"/>
            <a:ext cx="2628900" cy="15990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Obraz 9" descr="pobrane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188640"/>
            <a:ext cx="2376264" cy="1080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Obraz 10" descr="pobrane (1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6176" y="188640"/>
            <a:ext cx="2733675" cy="1080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75656" y="188640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990033"/>
                </a:solidFill>
                <a:latin typeface="Britannic Bold" pitchFamily="34" charset="0"/>
              </a:rPr>
              <a:t>Fazy w diecie Dukana </a:t>
            </a:r>
            <a:endParaRPr lang="pl-PL" sz="3200" dirty="0">
              <a:solidFill>
                <a:srgbClr val="990033"/>
              </a:solidFill>
              <a:latin typeface="Britannic Bold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124744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faza uderzeniowa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należy zapomnieć o większości produktów, można jeść tylko i wyłącznie to, co zostało dozwolone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63888" y="2204864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faza naprzemienna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waga może spadać nieco wolniej niż w trakcie pierwszych trzech dni; rytm naprzemienny  wiąże się z występowaniem na przemian dni, w których jada się warzywa oraz proteiny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23528" y="3429000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etap utrwalający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następuje urozmaicenie jadłospisu, dzięki czemu monotonia i znużenie tymi samymi posiłkami powinny odejść w niepamięć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03848" y="4611231"/>
            <a:ext cx="59401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faza ostatecznej stabilizacji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aby cieszyć się wymarzoną sylwetką należy: wybrać jeden dzień w tygodniu, w którym będziemy sięgać po produkty  proteinowe, poświęcać czas na aktywność fizyczną oraz codzienne spożywać trzy łyżki stołowe otrębów owsianych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476672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W trakcie diety dozwolone są następujące produkty: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chude mięso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cielęcina – podroby cielęce, (nerki, wątroba), chude mięso drobiowe (kurczak oraz indyk)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owoce morza: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kraby, krewetki, kalmary, ostrygi, małże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ryby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głównie takie jak dorsz, mintaj, morszczuk, śledź, pstrąg, łosoś, tuńczyk, sardynki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beztłuszczowe produkty mleczne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takie jak sery, jogurty, odtłuszczone mleko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warzywa: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 karczoch, szparagi, brokuły, bakłażany, cukinia, kapusta czerwona, brukselka, marchew, seler, ogórki, fasolka szparagowa, por, cebula, szpinak, botwinka, pomidory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pl-PL" sz="20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owoce: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arbuzy, brzoskwinie, gruszki, jabłka, klementynki, morele, maliny, pomarańcze, śliwki, truskawki</a:t>
            </a: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779912" y="0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rgbClr val="990033"/>
                </a:solidFill>
                <a:latin typeface="Britannic Bold" pitchFamily="34" charset="0"/>
              </a:rPr>
              <a:t>WADY</a:t>
            </a:r>
            <a:r>
              <a:rPr lang="pl-PL" sz="3600" b="1" dirty="0" smtClean="0">
                <a:solidFill>
                  <a:srgbClr val="990033"/>
                </a:solidFill>
                <a:latin typeface="Britannic Bold" pitchFamily="34" charset="0"/>
              </a:rPr>
              <a:t> </a:t>
            </a:r>
            <a:endParaRPr lang="pl-PL" sz="3600" b="1" dirty="0">
              <a:solidFill>
                <a:srgbClr val="990033"/>
              </a:solidFill>
              <a:latin typeface="Britannic Bold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188640"/>
            <a:ext cx="838842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pl-PL" sz="20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brak urozmaicenia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nadmierne spożycie białka i obciążenie nim organizmu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utrata wapnia z moczem, co zwiększa ryzyko osteoporozy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sprzyjanie chorobom stawów, dnie moczanowej, bólom mięśni, zaburzeniom trawienia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brak błonnika pokarmowego – skutkuje to przewlekłymi zaparciami, nasileniem stanów zapalnych uchyłków jelita grubego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złe samopoczucie </a:t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brak odpowiedniej ilości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przyswajalnych węglowodanów w etapie pierwszym i drugim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podwyższone ryzyko zachorowań na choroby krążenia, miażdżycę, choroby serca, wskutek braku witamin z grupy B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174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260648"/>
            <a:ext cx="6120680" cy="11817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Dieta 3d </a:t>
            </a:r>
            <a:r>
              <a:rPr lang="pl-PL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chili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04664"/>
            <a:ext cx="1800225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ole tekstowe 4"/>
          <p:cNvSpPr txBox="1"/>
          <p:nvPr/>
        </p:nvSpPr>
        <p:spPr>
          <a:xfrm>
            <a:off x="323528" y="206084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Dieta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odchudzaj</a:t>
            </a:r>
            <a:r>
              <a:rPr lang="pl-P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ąca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dzięki której można tracić kilogramy już podczas jedzenia, a jednocześnie nie odczuwać głodu. Wykorzystuje się dobroczynne działanie przypraw: </a:t>
            </a:r>
            <a:r>
              <a:rPr lang="pl-P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chili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czarny pieprz, ostra papryka, cynamon, kardamon, imbir, które wpływają na pracę układu pokarmowego przyspieszając przemianę materii.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Cały sekret tej kuracji tkwi nie tylko w doborze odpowiednich przypraw, ale również właściwym ich zestawieniu oraz proporcjach. To wszystko pozwala na optymalną utratę masy ciała bez wyrzeczeń i uczucia głodu. </a:t>
            </a:r>
            <a:endParaRPr lang="pl-PL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pobran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13252">
            <a:off x="7549503" y="3450038"/>
            <a:ext cx="1440159" cy="13681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az 4" descr="pobrane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2711" y="1888271"/>
            <a:ext cx="1390175" cy="10167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Obraz 3" descr="18857893594aa7b820981a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584272">
            <a:off x="178473" y="1519240"/>
            <a:ext cx="1440160" cy="14401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pole tekstowe 1"/>
          <p:cNvSpPr txBox="1"/>
          <p:nvPr/>
        </p:nvSpPr>
        <p:spPr>
          <a:xfrm>
            <a:off x="251520" y="188640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diecie 3D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Chili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stosuje się 3 grupy przypraw, dzięki którym masa ciała się  zmniejsza, otrzymuje się węższy odwód talii i bioder oraz jędrne i zgrabne ciało. </a:t>
            </a:r>
            <a:endParaRPr lang="pl-PL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Obraz 2" descr="dieta3d-przypraw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1556792"/>
            <a:ext cx="6048672" cy="4933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 descr="pobrane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3501008"/>
            <a:ext cx="1296144" cy="1181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Obraz 7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5157192"/>
            <a:ext cx="1224136" cy="12961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Obraz 8" descr="images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80312" y="5157192"/>
            <a:ext cx="1597719" cy="13755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260648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660066"/>
                </a:solidFill>
                <a:latin typeface="Britannic Bold" pitchFamily="34" charset="0"/>
              </a:rPr>
              <a:t>Przykładowy jadłospis </a:t>
            </a:r>
            <a:endParaRPr lang="pl-PL" sz="3200" dirty="0">
              <a:solidFill>
                <a:srgbClr val="660066"/>
              </a:solidFill>
              <a:latin typeface="Britannic Bold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1340768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śniadanie: 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jajecznica z pomidorami i szczypiorkiem, pół łyżeczki bazylii i </a:t>
            </a:r>
            <a:r>
              <a:rPr lang="pl-P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oregano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l-PL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II śniadanie: 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szklanka gorącej czekolady ze szczyptą </a:t>
            </a:r>
            <a:r>
              <a:rPr lang="pl-PL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chili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l-PL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obiad: 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50 g ryżu, 150 g piersi kurczaka curry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l-PL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podwieczorek: 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jabłko</a:t>
            </a:r>
            <a:b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l-PL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kolacja: 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pieczone jabłko z cynamonem i rodzynkami</a:t>
            </a:r>
            <a:endParaRPr lang="pl-PL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332656"/>
            <a:ext cx="8640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pl-PL" sz="5400" b="1" cap="none" spc="0" dirty="0" smtClean="0">
                <a:ln w="571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DIETA ŚRÓDZIEMNOMORSKA</a:t>
            </a:r>
            <a:endParaRPr lang="pl-PL" sz="5400" b="1" cap="none" spc="0" dirty="0">
              <a:ln w="571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916832"/>
            <a:ext cx="8676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Dieta ta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uznawana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jest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najzdrowsz</a:t>
            </a:r>
            <a:r>
              <a:rPr lang="pl-PL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ą wśród diet. Można ją stosować przez całe życie. Pozwala utrzymać dobre zdrowie i znakomitą kondycję. Nie należy jednak przekraczać wielkości porcji.  W ciągu miesiąca pozwala na utratę 3-4 kg oraz dostarcza znaczną ilość  błonnika, witaminę C, mikro- i makroelementy oraz nienasycone kwasy tłuszczowe.</a:t>
            </a:r>
            <a:endParaRPr lang="pl-PL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Obraz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25144"/>
            <a:ext cx="3240360" cy="18870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Obraz 5" descr="chinska_owoce_morza_i_ryby-owoce_morza_z_makaron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725144"/>
            <a:ext cx="4100415" cy="190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548680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Charakteryzuje się wysoką zawartością: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l-PL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-produktów zbożowych nieprzetworzonych, pełnoziarnistych o niskim indeksie </a:t>
            </a:r>
            <a:r>
              <a:rPr lang="pl-PL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glikemicznym</a:t>
            </a: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-nasion w tym nasion roślin strączkowych oraz orzechów,</a:t>
            </a:r>
          </a:p>
          <a:p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-warzyw i owoców,</a:t>
            </a:r>
          </a:p>
          <a:p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-ryb, przede wszystkim morskich</a:t>
            </a:r>
          </a:p>
          <a:p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-oliwy z oliwek jako tłuszczu dodanego.</a:t>
            </a:r>
          </a:p>
          <a:p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diecie śródziemnomorskiej ograniczony jest natomiast udział czerwonego mięsa i soli, którą zastępują przyprawy, a także mleka i produktów mleczarskich, spożywanych głównie w postaci jogurtu i serów oraz jaj, których liczba w całotygodniowym menu powinna być zredukowana do czterech sztuk. Spożywanie alkoholu (wina czerwonego) do posiłku nie jest tu zakazane.</a:t>
            </a:r>
            <a:endParaRPr lang="pl-PL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26064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0000CC"/>
                </a:solidFill>
                <a:latin typeface="Britannic Bold" pitchFamily="34" charset="0"/>
              </a:rPr>
              <a:t>Przykładowy jadłospis </a:t>
            </a:r>
            <a:endParaRPr lang="pl-PL" sz="3600" dirty="0">
              <a:solidFill>
                <a:srgbClr val="0000CC"/>
              </a:solidFill>
              <a:latin typeface="Britannic Bold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141277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ŚNIADANIE: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kromki chleba żytniego z soją i słonecznikiem posmarowane niskotłuszczową margaryną, - 30 g wędzonego łososia, - 50 g sałatki z pomidora i cebuli </a:t>
            </a:r>
          </a:p>
        </p:txBody>
      </p:sp>
      <p:pic>
        <p:nvPicPr>
          <p:cNvPr id="4" name="Obraz 3" descr="pobrane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332656"/>
            <a:ext cx="1475656" cy="14401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pole tekstowe 4"/>
          <p:cNvSpPr txBox="1"/>
          <p:nvPr/>
        </p:nvSpPr>
        <p:spPr>
          <a:xfrm>
            <a:off x="0" y="278092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DRUGIE ŚNIADANIE: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150 g chudego serka wiejskiego 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499992" y="2636912"/>
            <a:ext cx="4320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OBIAD: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talerz zupy grzybowej gotowanej na włoszczyźnie z odrobiną oliwy z oliwek, - 100 g dorsza pieczonego w folii, - 3 łyżki gotowanych ziemniaków, - 100 g sałaty z oliwą z oliwek i sokiem z cytryny 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Obraz 6" descr="pobrane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1691680" cy="11235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pole tekstowe 7"/>
          <p:cNvSpPr txBox="1"/>
          <p:nvPr/>
        </p:nvSpPr>
        <p:spPr>
          <a:xfrm>
            <a:off x="395536" y="4653136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PODWIECZOREK: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szklanka chudego zsiadłego mleka, - 1 szklanka owoców sezonowych, np. malin, jeżyn, truskawek 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Obraz 9" descr="pobrane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1" y="3789040"/>
            <a:ext cx="1512168" cy="8770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Obraz 10" descr="pobrane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3645024"/>
            <a:ext cx="1512168" cy="8429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pole tekstowe 11"/>
          <p:cNvSpPr txBox="1"/>
          <p:nvPr/>
        </p:nvSpPr>
        <p:spPr>
          <a:xfrm>
            <a:off x="4427984" y="5373216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KOLACJA: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150 g sałatki z pomidora i ogórka, - 40 g gotowanej kaszy kuskus, - 2 plasterki szynki wołowej 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5" grpId="0" build="allAtOnce"/>
      <p:bldP spid="6" grpId="0" build="allAtOnce"/>
      <p:bldP spid="8" grpId="0" build="allAtOnce"/>
      <p:bldP spid="1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3688" y="260648"/>
            <a:ext cx="45170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pl-PL" sz="5400" b="1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ZALETY</a:t>
            </a:r>
            <a:endParaRPr lang="pl-PL" sz="5400" b="1" cap="none" spc="0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1484784"/>
            <a:ext cx="4248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8000"/>
                </a:solidFill>
                <a:latin typeface="Britannic Bold" pitchFamily="34" charset="0"/>
              </a:rPr>
              <a:t>Dieta 3D </a:t>
            </a:r>
            <a:r>
              <a:rPr lang="pl-PL" sz="2000" b="1" dirty="0" err="1" smtClean="0">
                <a:solidFill>
                  <a:srgbClr val="008000"/>
                </a:solidFill>
                <a:latin typeface="Britannic Bold" pitchFamily="34" charset="0"/>
              </a:rPr>
              <a:t>Chili</a:t>
            </a:r>
            <a:r>
              <a:rPr lang="pl-PL" sz="2000" b="1" dirty="0" smtClean="0">
                <a:solidFill>
                  <a:srgbClr val="008000"/>
                </a:solidFill>
                <a:latin typeface="Britannic Bold" pitchFamily="34" charset="0"/>
              </a:rPr>
              <a:t> </a:t>
            </a:r>
            <a:br>
              <a:rPr lang="pl-PL" sz="2000" b="1" dirty="0" smtClean="0">
                <a:solidFill>
                  <a:srgbClr val="008000"/>
                </a:solidFill>
                <a:latin typeface="Britannic Bold" pitchFamily="34" charset="0"/>
              </a:rPr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duża różnorodność posiłków – korzystna dla zdrowia (zdrowe odżywianie)</a:t>
            </a:r>
          </a:p>
          <a:p>
            <a:endPara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nie trzeba liczyć zjadanych kalorii – przepisy są skonstruowane w taki sposób, by nikt nie odczuwał głodu</a:t>
            </a:r>
          </a:p>
          <a:p>
            <a:endPara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brak efektu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jojo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duża skuteczność diety</a:t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tania - dostępna jest na każdą kieszeń</a:t>
            </a:r>
            <a:endParaRPr lang="pl-P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44008" y="1052736"/>
            <a:ext cx="4320480" cy="5293757"/>
          </a:xfrm>
          <a:prstGeom prst="rect">
            <a:avLst/>
          </a:prstGeom>
          <a:noFill/>
        </p:spPr>
        <p:txBody>
          <a:bodyPr wrap="square" rIns="216000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CC3300"/>
                </a:solidFill>
                <a:latin typeface="Britannic Bold" pitchFamily="34" charset="0"/>
              </a:rPr>
              <a:t>Dieta śródziemnomorska</a:t>
            </a:r>
            <a:br>
              <a:rPr lang="pl-PL" sz="2000" b="1" dirty="0" smtClean="0">
                <a:solidFill>
                  <a:srgbClr val="CC3300"/>
                </a:solidFill>
                <a:latin typeface="Britannic Bold" pitchFamily="34" charset="0"/>
              </a:rPr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korzystnie wpływa na układ krwionośny i serce</a:t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zmniejsza ryzyko wystąpienia chorób serca i raka</a:t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wpływa na ciśnienie krwi oraz poziomy cukrów we krwi</a:t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zawiera nienasycone tłuszcze i kwasy omega 3, które korzystnie wpływają na kondycję naszych żył obniżając poziom </a:t>
            </a:r>
            <a:r>
              <a:rPr lang="pl-PL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trójglicerydów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9512" y="1412776"/>
            <a:ext cx="4248472" cy="5184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4644008" y="980728"/>
            <a:ext cx="4499992" cy="5472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1412776"/>
            <a:ext cx="7776863" cy="30928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spc="0" dirty="0" smtClean="0">
                <a:ln/>
                <a:blipFill>
                  <a:blip r:embed="rId2"/>
                  <a:tile tx="0" ty="0" sx="100000" sy="100000" flip="none" algn="tl"/>
                </a:blip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DIETY SZKODLIWE </a:t>
            </a:r>
            <a:br>
              <a:rPr lang="pl-PL" sz="5400" b="1" cap="all" spc="0" dirty="0" smtClean="0">
                <a:ln/>
                <a:blipFill>
                  <a:blip r:embed="rId2"/>
                  <a:tile tx="0" ty="0" sx="100000" sy="100000" flip="none" algn="tl"/>
                </a:blip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pl-PL" sz="5400" b="1" cap="all" spc="0" dirty="0" smtClean="0">
                <a:ln/>
                <a:blipFill>
                  <a:blip r:embed="rId2"/>
                  <a:tile tx="0" ty="0" sx="100000" sy="100000" flip="none" algn="tl"/>
                </a:blip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DLA ZDROWIA</a:t>
            </a:r>
            <a:endParaRPr lang="pl-PL" sz="5400" b="1" cap="all" spc="0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384</Words>
  <Application>Microsoft Office PowerPoint</Application>
  <PresentationFormat>Pokaz na ekranie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Sandriiss</dc:creator>
  <cp:lastModifiedBy>SANDRA</cp:lastModifiedBy>
  <cp:revision>70</cp:revision>
  <dcterms:created xsi:type="dcterms:W3CDTF">2013-06-22T12:12:34Z</dcterms:created>
  <dcterms:modified xsi:type="dcterms:W3CDTF">2013-10-04T16:41:45Z</dcterms:modified>
</cp:coreProperties>
</file>